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9144000" cy="6858000" type="screen4x3"/>
  <p:notesSz cx="9144000" cy="6858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45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177425" y="6532520"/>
            <a:ext cx="844672" cy="2063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3B693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3B693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3B693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45500" y="6035471"/>
            <a:ext cx="1546259" cy="377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614159" y="5966459"/>
            <a:ext cx="141727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188561" y="5999567"/>
            <a:ext cx="886555" cy="4221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115060" y="5971540"/>
            <a:ext cx="508000" cy="4565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103120" y="5979159"/>
            <a:ext cx="388619" cy="467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972819" y="619759"/>
            <a:ext cx="4411980" cy="10134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6828855" y="676632"/>
            <a:ext cx="1254218" cy="8789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482600" y="1864360"/>
            <a:ext cx="8232902" cy="12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457200" y="1844039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3B693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177425" y="6532520"/>
            <a:ext cx="844672" cy="2063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1677" y="3149536"/>
            <a:ext cx="7700644" cy="1014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3B693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8889" y="2167768"/>
            <a:ext cx="6586220" cy="1465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3B693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47332" y="6578600"/>
            <a:ext cx="152400" cy="12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5" Type="http://schemas.openxmlformats.org/officeDocument/2006/relationships/image" Target="../media/image8.jpg"/><Relationship Id="rId10" Type="http://schemas.openxmlformats.org/officeDocument/2006/relationships/image" Target="../media/image6.jp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46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51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56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62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5" Type="http://schemas.openxmlformats.org/officeDocument/2006/relationships/image" Target="../media/image8.jpg"/><Relationship Id="rId10" Type="http://schemas.openxmlformats.org/officeDocument/2006/relationships/image" Target="../media/image68.jp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3.png"/><Relationship Id="rId7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7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3.png"/><Relationship Id="rId7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72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3.png"/><Relationship Id="rId7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74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3.png"/><Relationship Id="rId7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76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3.png"/><Relationship Id="rId7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3.png"/><Relationship Id="rId7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79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image" Target="../media/image3.png"/><Relationship Id="rId7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81.jp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3.png"/><Relationship Id="rId7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83.jp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3.png"/><Relationship Id="rId7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85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3.png"/><Relationship Id="rId7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87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3" Type="http://schemas.openxmlformats.org/officeDocument/2006/relationships/image" Target="../media/image3.png"/><Relationship Id="rId7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8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3" Type="http://schemas.openxmlformats.org/officeDocument/2006/relationships/image" Target="../media/image3.png"/><Relationship Id="rId7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1.jp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5" Type="http://schemas.openxmlformats.org/officeDocument/2006/relationships/image" Target="../media/image8.jpg"/><Relationship Id="rId10" Type="http://schemas.openxmlformats.org/officeDocument/2006/relationships/image" Target="../media/image92.jp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3" Type="http://schemas.openxmlformats.org/officeDocument/2006/relationships/image" Target="../media/image3.png"/><Relationship Id="rId7" Type="http://schemas.openxmlformats.org/officeDocument/2006/relationships/image" Target="../media/image9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5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3" Type="http://schemas.openxmlformats.org/officeDocument/2006/relationships/image" Target="../media/image3.png"/><Relationship Id="rId7" Type="http://schemas.openxmlformats.org/officeDocument/2006/relationships/image" Target="../media/image9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3" Type="http://schemas.openxmlformats.org/officeDocument/2006/relationships/image" Target="../media/image3.png"/><Relationship Id="rId7" Type="http://schemas.openxmlformats.org/officeDocument/2006/relationships/image" Target="../media/image9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8.jp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3.png"/><Relationship Id="rId7" Type="http://schemas.openxmlformats.org/officeDocument/2006/relationships/image" Target="../media/image9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10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5500" y="6035471"/>
            <a:ext cx="1546259" cy="377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4159" y="5966459"/>
            <a:ext cx="141727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88561" y="5999567"/>
            <a:ext cx="886555" cy="4221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060" y="5971540"/>
            <a:ext cx="508000" cy="4565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03120" y="5979159"/>
            <a:ext cx="388619" cy="467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2819" y="619759"/>
            <a:ext cx="4411980" cy="10134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28855" y="676632"/>
            <a:ext cx="1254218" cy="8789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2600" y="1864360"/>
            <a:ext cx="8232902" cy="12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1844039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21610" y="3792791"/>
            <a:ext cx="47021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467D3D"/>
                </a:solidFill>
                <a:latin typeface="Calibri"/>
                <a:cs typeface="Calibri"/>
              </a:rPr>
              <a:t>Primera </a:t>
            </a:r>
            <a:r>
              <a:rPr sz="3600" b="1" dirty="0">
                <a:solidFill>
                  <a:srgbClr val="467D3D"/>
                </a:solidFill>
                <a:latin typeface="Calibri"/>
                <a:cs typeface="Calibri"/>
              </a:rPr>
              <a:t>Semana de</a:t>
            </a:r>
            <a:r>
              <a:rPr sz="3600" b="1" spc="-85" dirty="0">
                <a:solidFill>
                  <a:srgbClr val="467D3D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467D3D"/>
                </a:solidFill>
                <a:latin typeface="Calibri"/>
                <a:cs typeface="Calibri"/>
              </a:rPr>
              <a:t>Julio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76450" y="4667884"/>
            <a:ext cx="4997450" cy="1015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529247"/>
                </a:solidFill>
                <a:latin typeface="Calibri"/>
                <a:cs typeface="Calibri"/>
              </a:rPr>
              <a:t>Viernes </a:t>
            </a:r>
            <a:r>
              <a:rPr sz="2400" b="1" dirty="0">
                <a:solidFill>
                  <a:srgbClr val="529247"/>
                </a:solidFill>
                <a:latin typeface="Calibri"/>
                <a:cs typeface="Calibri"/>
              </a:rPr>
              <a:t>28 de </a:t>
            </a:r>
            <a:r>
              <a:rPr sz="2400" b="1" spc="-5" dirty="0">
                <a:solidFill>
                  <a:srgbClr val="529247"/>
                </a:solidFill>
                <a:latin typeface="Calibri"/>
                <a:cs typeface="Calibri"/>
              </a:rPr>
              <a:t>Junio </a:t>
            </a:r>
            <a:r>
              <a:rPr sz="2400" b="1" dirty="0">
                <a:solidFill>
                  <a:srgbClr val="529247"/>
                </a:solidFill>
                <a:latin typeface="Calibri"/>
                <a:cs typeface="Calibri"/>
              </a:rPr>
              <a:t>a </a:t>
            </a:r>
            <a:r>
              <a:rPr sz="2400" b="1" spc="-5" dirty="0">
                <a:solidFill>
                  <a:srgbClr val="529247"/>
                </a:solidFill>
                <a:latin typeface="Calibri"/>
                <a:cs typeface="Calibri"/>
              </a:rPr>
              <a:t>jueves </a:t>
            </a:r>
            <a:r>
              <a:rPr sz="2400" b="1" dirty="0">
                <a:solidFill>
                  <a:srgbClr val="529247"/>
                </a:solidFill>
                <a:latin typeface="Calibri"/>
                <a:cs typeface="Calibri"/>
              </a:rPr>
              <a:t>04 de</a:t>
            </a:r>
            <a:r>
              <a:rPr sz="2400" b="1" spc="-15" dirty="0">
                <a:solidFill>
                  <a:srgbClr val="529247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29247"/>
                </a:solidFill>
                <a:latin typeface="Calibri"/>
                <a:cs typeface="Calibri"/>
              </a:rPr>
              <a:t>Julio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Times New Roman"/>
              <a:cs typeface="Times New Roman"/>
            </a:endParaRPr>
          </a:p>
          <a:p>
            <a:pPr marL="8890" algn="ctr">
              <a:lnSpc>
                <a:spcPct val="100000"/>
              </a:lnSpc>
            </a:pPr>
            <a:r>
              <a:rPr sz="2000" b="1" spc="5" dirty="0">
                <a:solidFill>
                  <a:srgbClr val="529247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0315" marR="5080" indent="-2507615">
              <a:lnSpc>
                <a:spcPct val="118100"/>
              </a:lnSpc>
              <a:spcBef>
                <a:spcPts val="100"/>
              </a:spcBef>
            </a:pPr>
            <a:r>
              <a:rPr spc="-5" dirty="0"/>
              <a:t>Informe </a:t>
            </a:r>
            <a:r>
              <a:rPr dirty="0"/>
              <a:t>Semanal del</a:t>
            </a:r>
            <a:r>
              <a:rPr spc="-100" dirty="0"/>
              <a:t> </a:t>
            </a:r>
            <a:r>
              <a:rPr spc="-5" dirty="0"/>
              <a:t>Programa  Anexos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84729" y="1693545"/>
            <a:ext cx="45161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Desarrollo </a:t>
            </a:r>
            <a:r>
              <a:rPr sz="1400" b="1" spc="5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sesiones compartidas en la </a:t>
            </a:r>
            <a:r>
              <a:rPr sz="1400" b="1" dirty="0">
                <a:latin typeface="Calibri"/>
                <a:cs typeface="Calibri"/>
              </a:rPr>
              <a:t>IE Bandera del</a:t>
            </a:r>
            <a:r>
              <a:rPr sz="1400" b="1" spc="-8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Perú</a:t>
            </a:r>
            <a:endParaRPr sz="1400">
              <a:latin typeface="Calibri"/>
              <a:cs typeface="Calibri"/>
            </a:endParaRPr>
          </a:p>
          <a:p>
            <a:pPr marL="3810" algn="ctr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(Matemática)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22039" y="411734"/>
            <a:ext cx="1046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2</a:t>
            </a:r>
            <a:r>
              <a:rPr sz="1800" b="1" spc="-9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(i)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0679" y="2565400"/>
            <a:ext cx="4498340" cy="2448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03800" y="2565400"/>
            <a:ext cx="3794759" cy="2448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25650" y="439420"/>
            <a:ext cx="5032375" cy="1048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2 (ii)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b="1" spc="-5" dirty="0">
                <a:latin typeface="Calibri"/>
                <a:cs typeface="Calibri"/>
              </a:rPr>
              <a:t>Desarrollo </a:t>
            </a:r>
            <a:r>
              <a:rPr sz="1400" b="1" spc="5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sesiones compartidas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José Abelardo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Quiñones</a:t>
            </a:r>
            <a:endParaRPr sz="1400">
              <a:latin typeface="Calibri"/>
              <a:cs typeface="Calibri"/>
            </a:endParaRPr>
          </a:p>
          <a:p>
            <a:pPr marL="5715" algn="ctr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(Matemática)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2579" y="1844039"/>
            <a:ext cx="4249420" cy="2616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92979" y="1844039"/>
            <a:ext cx="4094479" cy="2616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86610" y="1453134"/>
            <a:ext cx="49104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Desarrollo </a:t>
            </a:r>
            <a:r>
              <a:rPr sz="1400" b="1" spc="5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sesiones compartidas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José Carlos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Mariátegui</a:t>
            </a:r>
            <a:endParaRPr sz="1400">
              <a:latin typeface="Calibri"/>
              <a:cs typeface="Calibri"/>
            </a:endParaRPr>
          </a:p>
          <a:p>
            <a:pPr marL="5080" algn="ctr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(Matemática)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6159" y="439420"/>
            <a:ext cx="1158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2</a:t>
            </a:r>
            <a:r>
              <a:rPr sz="1800" b="1" spc="-75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(iii)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2259" y="2260600"/>
            <a:ext cx="4208780" cy="26441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3120" y="2395220"/>
            <a:ext cx="4211320" cy="20675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21229" y="1436370"/>
            <a:ext cx="46405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Desarrollo </a:t>
            </a:r>
            <a:r>
              <a:rPr sz="1400" b="1" spc="5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sesiones compartidas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José </a:t>
            </a:r>
            <a:r>
              <a:rPr sz="1400" b="1" dirty="0">
                <a:latin typeface="Calibri"/>
                <a:cs typeface="Calibri"/>
              </a:rPr>
              <a:t>de San</a:t>
            </a:r>
            <a:r>
              <a:rPr sz="1400" b="1" spc="-7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Martin</a:t>
            </a:r>
            <a:endParaRPr sz="1400">
              <a:latin typeface="Calibri"/>
              <a:cs typeface="Calibri"/>
            </a:endParaRPr>
          </a:p>
          <a:p>
            <a:pPr marL="6350" algn="ctr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(Matemática)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6159" y="439420"/>
            <a:ext cx="115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2</a:t>
            </a:r>
            <a:r>
              <a:rPr sz="1800" b="1" spc="-9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(iv)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0359" y="2349500"/>
            <a:ext cx="4455160" cy="25196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39359" y="2319020"/>
            <a:ext cx="3614420" cy="25196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3030" y="3077527"/>
            <a:ext cx="6374765" cy="10140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3590"/>
              </a:lnSpc>
              <a:spcBef>
                <a:spcPts val="100"/>
              </a:spcBef>
            </a:pPr>
            <a:r>
              <a:rPr dirty="0"/>
              <a:t>Anexo</a:t>
            </a:r>
            <a:r>
              <a:rPr spc="-45" dirty="0"/>
              <a:t> </a:t>
            </a:r>
            <a:r>
              <a:rPr dirty="0"/>
              <a:t>3</a:t>
            </a:r>
          </a:p>
          <a:p>
            <a:pPr algn="ctr">
              <a:lnSpc>
                <a:spcPts val="4190"/>
              </a:lnSpc>
            </a:pPr>
            <a:r>
              <a:rPr sz="3500" spc="-5" dirty="0"/>
              <a:t>Círculos </a:t>
            </a:r>
            <a:r>
              <a:rPr sz="3500" dirty="0"/>
              <a:t>de </a:t>
            </a:r>
            <a:r>
              <a:rPr sz="3500" spc="-5" dirty="0"/>
              <a:t>Interaprendizaje</a:t>
            </a:r>
            <a:r>
              <a:rPr sz="3500" spc="-35" dirty="0"/>
              <a:t> </a:t>
            </a:r>
            <a:r>
              <a:rPr sz="3500" dirty="0"/>
              <a:t>(CIAs)</a:t>
            </a:r>
            <a:endParaRPr sz="3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22039" y="456184"/>
            <a:ext cx="1046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3</a:t>
            </a:r>
            <a:r>
              <a:rPr sz="1800" b="1" spc="-9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(i)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57780" y="1389634"/>
            <a:ext cx="488188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Círculo </a:t>
            </a:r>
            <a:r>
              <a:rPr sz="1400" b="1" spc="5" dirty="0">
                <a:latin typeface="Calibri"/>
                <a:cs typeface="Calibri"/>
              </a:rPr>
              <a:t>de </a:t>
            </a:r>
            <a:r>
              <a:rPr sz="1400" b="1" spc="-10" dirty="0">
                <a:latin typeface="Calibri"/>
                <a:cs typeface="Calibri"/>
              </a:rPr>
              <a:t>interaprendizaje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spc="-10" dirty="0">
                <a:latin typeface="Calibri"/>
                <a:cs typeface="Calibri"/>
              </a:rPr>
              <a:t>docentes </a:t>
            </a:r>
            <a:r>
              <a:rPr sz="1400" b="1" spc="-5" dirty="0">
                <a:latin typeface="Calibri"/>
                <a:cs typeface="Calibri"/>
              </a:rPr>
              <a:t>en </a:t>
            </a:r>
            <a:r>
              <a:rPr sz="1400" b="1" dirty="0">
                <a:latin typeface="Calibri"/>
                <a:cs typeface="Calibri"/>
              </a:rPr>
              <a:t>la IE </a:t>
            </a:r>
            <a:r>
              <a:rPr sz="1400" b="1" spc="-5" dirty="0">
                <a:latin typeface="Calibri"/>
                <a:cs typeface="Calibri"/>
              </a:rPr>
              <a:t>Bandera </a:t>
            </a:r>
            <a:r>
              <a:rPr sz="1400" b="1" dirty="0">
                <a:latin typeface="Calibri"/>
                <a:cs typeface="Calibri"/>
              </a:rPr>
              <a:t>del</a:t>
            </a:r>
            <a:r>
              <a:rPr sz="1400" b="1" spc="-7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Perú</a:t>
            </a:r>
            <a:endParaRPr sz="1400">
              <a:latin typeface="Calibri"/>
              <a:cs typeface="Calibri"/>
            </a:endParaRPr>
          </a:p>
          <a:p>
            <a:pPr marL="3810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(Matemática)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3059" y="2159000"/>
            <a:ext cx="3934460" cy="30810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00879" y="2171700"/>
            <a:ext cx="4279900" cy="306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57780" y="456184"/>
            <a:ext cx="4881880" cy="104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3 (ii)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Times New Roman"/>
              <a:cs typeface="Times New Roman"/>
            </a:endParaRPr>
          </a:p>
          <a:p>
            <a:pPr algn="ctr">
              <a:lnSpc>
                <a:spcPts val="1680"/>
              </a:lnSpc>
            </a:pPr>
            <a:r>
              <a:rPr sz="1400" b="1" spc="-10" dirty="0">
                <a:latin typeface="Calibri"/>
                <a:cs typeface="Calibri"/>
              </a:rPr>
              <a:t>Círculo </a:t>
            </a:r>
            <a:r>
              <a:rPr sz="1400" b="1" spc="5" dirty="0">
                <a:latin typeface="Calibri"/>
                <a:cs typeface="Calibri"/>
              </a:rPr>
              <a:t>de </a:t>
            </a:r>
            <a:r>
              <a:rPr sz="1400" b="1" spc="-10" dirty="0">
                <a:latin typeface="Calibri"/>
                <a:cs typeface="Calibri"/>
              </a:rPr>
              <a:t>interaprendizaje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spc="-10" dirty="0">
                <a:latin typeface="Calibri"/>
                <a:cs typeface="Calibri"/>
              </a:rPr>
              <a:t>docentes </a:t>
            </a:r>
            <a:r>
              <a:rPr sz="1400" b="1" spc="-5" dirty="0">
                <a:latin typeface="Calibri"/>
                <a:cs typeface="Calibri"/>
              </a:rPr>
              <a:t>en </a:t>
            </a:r>
            <a:r>
              <a:rPr sz="1400" b="1" dirty="0">
                <a:latin typeface="Calibri"/>
                <a:cs typeface="Calibri"/>
              </a:rPr>
              <a:t>la IE </a:t>
            </a:r>
            <a:r>
              <a:rPr sz="1400" b="1" spc="-5" dirty="0">
                <a:latin typeface="Calibri"/>
                <a:cs typeface="Calibri"/>
              </a:rPr>
              <a:t>Bandera </a:t>
            </a:r>
            <a:r>
              <a:rPr sz="1400" b="1" dirty="0">
                <a:latin typeface="Calibri"/>
                <a:cs typeface="Calibri"/>
              </a:rPr>
              <a:t>del</a:t>
            </a:r>
            <a:r>
              <a:rPr sz="1400" b="1" spc="-7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Perú</a:t>
            </a:r>
            <a:endParaRPr sz="1400">
              <a:latin typeface="Calibri"/>
              <a:cs typeface="Calibri"/>
            </a:endParaRPr>
          </a:p>
          <a:p>
            <a:pPr marL="3810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(Matemática)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73020" y="1602739"/>
            <a:ext cx="4157979" cy="23418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73020" y="4058920"/>
            <a:ext cx="4157979" cy="19126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6930" y="6477136"/>
            <a:ext cx="716457" cy="303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66159" y="45618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3</a:t>
            </a:r>
            <a:r>
              <a:rPr sz="1800" b="1" spc="-75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(iii)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57780" y="1389634"/>
            <a:ext cx="488188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Círculo </a:t>
            </a:r>
            <a:r>
              <a:rPr sz="1400" b="1" spc="5" dirty="0">
                <a:latin typeface="Calibri"/>
                <a:cs typeface="Calibri"/>
              </a:rPr>
              <a:t>de </a:t>
            </a:r>
            <a:r>
              <a:rPr sz="1400" b="1" spc="-10" dirty="0">
                <a:latin typeface="Calibri"/>
                <a:cs typeface="Calibri"/>
              </a:rPr>
              <a:t>interaprendizaje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spc="-10" dirty="0">
                <a:latin typeface="Calibri"/>
                <a:cs typeface="Calibri"/>
              </a:rPr>
              <a:t>docentes </a:t>
            </a:r>
            <a:r>
              <a:rPr sz="1400" b="1" spc="-5" dirty="0">
                <a:latin typeface="Calibri"/>
                <a:cs typeface="Calibri"/>
              </a:rPr>
              <a:t>en </a:t>
            </a:r>
            <a:r>
              <a:rPr sz="1400" b="1" dirty="0">
                <a:latin typeface="Calibri"/>
                <a:cs typeface="Calibri"/>
              </a:rPr>
              <a:t>la IE </a:t>
            </a:r>
            <a:r>
              <a:rPr sz="1400" b="1" spc="-5" dirty="0">
                <a:latin typeface="Calibri"/>
                <a:cs typeface="Calibri"/>
              </a:rPr>
              <a:t>Bandera </a:t>
            </a:r>
            <a:r>
              <a:rPr sz="1400" b="1" dirty="0">
                <a:latin typeface="Calibri"/>
                <a:cs typeface="Calibri"/>
              </a:rPr>
              <a:t>del</a:t>
            </a:r>
            <a:r>
              <a:rPr sz="1400" b="1" spc="-7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Perú</a:t>
            </a:r>
            <a:endParaRPr sz="1400">
              <a:latin typeface="Calibri"/>
              <a:cs typeface="Calibri"/>
            </a:endParaRPr>
          </a:p>
          <a:p>
            <a:pPr marL="3810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(Matemática)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14780" y="2166619"/>
            <a:ext cx="6314440" cy="3439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6159" y="456184"/>
            <a:ext cx="1156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Anexo </a:t>
            </a:r>
            <a:r>
              <a:rPr sz="1800" dirty="0"/>
              <a:t>3</a:t>
            </a:r>
            <a:r>
              <a:rPr sz="1800" spc="-80" dirty="0"/>
              <a:t> </a:t>
            </a:r>
            <a:r>
              <a:rPr sz="1800" dirty="0"/>
              <a:t>(iv)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2007870" y="1364234"/>
            <a:ext cx="50679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Círculo </a:t>
            </a:r>
            <a:r>
              <a:rPr sz="1400" b="1" spc="5" dirty="0">
                <a:latin typeface="Calibri"/>
                <a:cs typeface="Calibri"/>
              </a:rPr>
              <a:t>de </a:t>
            </a:r>
            <a:r>
              <a:rPr sz="1400" b="1" spc="-10" dirty="0">
                <a:latin typeface="Calibri"/>
                <a:cs typeface="Calibri"/>
              </a:rPr>
              <a:t>interaprendizaje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spc="-10" dirty="0">
                <a:latin typeface="Calibri"/>
                <a:cs typeface="Calibri"/>
              </a:rPr>
              <a:t>docentes </a:t>
            </a:r>
            <a:r>
              <a:rPr sz="1400" b="1" spc="-5" dirty="0">
                <a:latin typeface="Calibri"/>
                <a:cs typeface="Calibri"/>
              </a:rPr>
              <a:t>en </a:t>
            </a:r>
            <a:r>
              <a:rPr sz="1400" b="1" dirty="0">
                <a:latin typeface="Calibri"/>
                <a:cs typeface="Calibri"/>
              </a:rPr>
              <a:t>la I.E </a:t>
            </a:r>
            <a:r>
              <a:rPr sz="1400" b="1" spc="-5" dirty="0">
                <a:latin typeface="Calibri"/>
                <a:cs typeface="Calibri"/>
              </a:rPr>
              <a:t>Renan Elías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15" dirty="0">
                <a:latin typeface="Calibri"/>
                <a:cs typeface="Calibri"/>
              </a:rPr>
              <a:t>Olivera</a:t>
            </a:r>
            <a:endParaRPr sz="1400">
              <a:latin typeface="Calibri"/>
              <a:cs typeface="Calibri"/>
            </a:endParaRPr>
          </a:p>
          <a:p>
            <a:pPr marL="6350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(Matemática)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4580" y="1988819"/>
            <a:ext cx="6974840" cy="3774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3845" y="456184"/>
            <a:ext cx="1101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Anexo </a:t>
            </a:r>
            <a:r>
              <a:rPr sz="1800" dirty="0"/>
              <a:t>3</a:t>
            </a:r>
            <a:r>
              <a:rPr sz="1800" spc="-60" dirty="0"/>
              <a:t> </a:t>
            </a:r>
            <a:r>
              <a:rPr sz="1800" dirty="0"/>
              <a:t>(v)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2007870" y="1364234"/>
            <a:ext cx="50679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Círculo </a:t>
            </a:r>
            <a:r>
              <a:rPr sz="1400" b="1" spc="5" dirty="0">
                <a:latin typeface="Calibri"/>
                <a:cs typeface="Calibri"/>
              </a:rPr>
              <a:t>de </a:t>
            </a:r>
            <a:r>
              <a:rPr sz="1400" b="1" spc="-10" dirty="0">
                <a:latin typeface="Calibri"/>
                <a:cs typeface="Calibri"/>
              </a:rPr>
              <a:t>interaprendizaje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spc="-10" dirty="0">
                <a:latin typeface="Calibri"/>
                <a:cs typeface="Calibri"/>
              </a:rPr>
              <a:t>docentes </a:t>
            </a:r>
            <a:r>
              <a:rPr sz="1400" b="1" spc="-5" dirty="0">
                <a:latin typeface="Calibri"/>
                <a:cs typeface="Calibri"/>
              </a:rPr>
              <a:t>en </a:t>
            </a:r>
            <a:r>
              <a:rPr sz="1400" b="1" dirty="0">
                <a:latin typeface="Calibri"/>
                <a:cs typeface="Calibri"/>
              </a:rPr>
              <a:t>la I.E </a:t>
            </a:r>
            <a:r>
              <a:rPr sz="1400" b="1" spc="-5" dirty="0">
                <a:latin typeface="Calibri"/>
                <a:cs typeface="Calibri"/>
              </a:rPr>
              <a:t>Renan Elías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15" dirty="0">
                <a:latin typeface="Calibri"/>
                <a:cs typeface="Calibri"/>
              </a:rPr>
              <a:t>Olivera</a:t>
            </a:r>
            <a:endParaRPr sz="1400">
              <a:latin typeface="Calibri"/>
              <a:cs typeface="Calibri"/>
            </a:endParaRPr>
          </a:p>
          <a:p>
            <a:pPr marL="6350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(Matemática)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9160" y="2120900"/>
            <a:ext cx="2664460" cy="3959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24300" y="2712720"/>
            <a:ext cx="4597400" cy="2237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5500" y="6035471"/>
            <a:ext cx="1546259" cy="377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4159" y="5966459"/>
            <a:ext cx="141727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88561" y="5999567"/>
            <a:ext cx="886555" cy="4221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060" y="5971540"/>
            <a:ext cx="508000" cy="4565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03120" y="5979159"/>
            <a:ext cx="388619" cy="467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2819" y="619759"/>
            <a:ext cx="4411980" cy="10134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28855" y="676632"/>
            <a:ext cx="1254218" cy="8789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2600" y="1864360"/>
            <a:ext cx="8232902" cy="12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1844039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00020" y="2997200"/>
            <a:ext cx="3169920" cy="1518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 algn="ctr">
              <a:lnSpc>
                <a:spcPts val="3590"/>
              </a:lnSpc>
              <a:spcBef>
                <a:spcPts val="100"/>
              </a:spcBef>
            </a:pPr>
            <a:r>
              <a:rPr dirty="0"/>
              <a:t>Anexo</a:t>
            </a:r>
            <a:r>
              <a:rPr spc="-45" dirty="0"/>
              <a:t> </a:t>
            </a:r>
            <a:r>
              <a:rPr dirty="0"/>
              <a:t>4</a:t>
            </a:r>
          </a:p>
          <a:p>
            <a:pPr marL="67945" algn="ctr">
              <a:lnSpc>
                <a:spcPts val="4190"/>
              </a:lnSpc>
            </a:pPr>
            <a:r>
              <a:rPr sz="3500" dirty="0"/>
              <a:t>Reforzamiento y </a:t>
            </a:r>
            <a:r>
              <a:rPr sz="3500" spc="-10" dirty="0"/>
              <a:t>nivelación </a:t>
            </a:r>
            <a:r>
              <a:rPr sz="3500" dirty="0"/>
              <a:t>a</a:t>
            </a:r>
            <a:r>
              <a:rPr sz="3500" spc="-25" dirty="0"/>
              <a:t> </a:t>
            </a:r>
            <a:r>
              <a:rPr sz="3500" dirty="0"/>
              <a:t>estudiantes</a:t>
            </a:r>
            <a:endParaRPr sz="3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73910" y="439420"/>
            <a:ext cx="4937760" cy="1058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5104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4</a:t>
            </a:r>
            <a:r>
              <a:rPr sz="1800" b="1" spc="-1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(i)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ts val="1680"/>
              </a:lnSpc>
            </a:pPr>
            <a:r>
              <a:rPr sz="1400" b="1" spc="-5" dirty="0">
                <a:latin typeface="Calibri"/>
                <a:cs typeface="Calibri"/>
              </a:rPr>
              <a:t>Reforzamiento </a:t>
            </a:r>
            <a:r>
              <a:rPr sz="1400" b="1" dirty="0">
                <a:latin typeface="Calibri"/>
                <a:cs typeface="Calibri"/>
              </a:rPr>
              <a:t>y </a:t>
            </a:r>
            <a:r>
              <a:rPr sz="1400" b="1" spc="-5" dirty="0">
                <a:latin typeface="Calibri"/>
                <a:cs typeface="Calibri"/>
              </a:rPr>
              <a:t>nivelación </a:t>
            </a:r>
            <a:r>
              <a:rPr sz="1400" b="1" dirty="0">
                <a:latin typeface="Calibri"/>
                <a:cs typeface="Calibri"/>
              </a:rPr>
              <a:t>a </a:t>
            </a:r>
            <a:r>
              <a:rPr sz="1400" b="1" spc="-5" dirty="0">
                <a:latin typeface="Calibri"/>
                <a:cs typeface="Calibri"/>
              </a:rPr>
              <a:t>estudiantes </a:t>
            </a:r>
            <a:r>
              <a:rPr sz="1400" b="1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la </a:t>
            </a:r>
            <a:r>
              <a:rPr sz="1400" b="1" dirty="0">
                <a:latin typeface="Calibri"/>
                <a:cs typeface="Calibri"/>
              </a:rPr>
              <a:t>IE Bandera del</a:t>
            </a:r>
            <a:r>
              <a:rPr sz="1400" b="1" spc="-10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Perú</a:t>
            </a:r>
            <a:endParaRPr sz="1400">
              <a:latin typeface="Calibri"/>
              <a:cs typeface="Calibri"/>
            </a:endParaRPr>
          </a:p>
          <a:p>
            <a:pPr marL="3810" algn="ctr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(Matemática)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58720" y="1579880"/>
            <a:ext cx="4170679" cy="2489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68879" y="4163059"/>
            <a:ext cx="4183379" cy="2146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72055" y="1471231"/>
            <a:ext cx="5079365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Reforzamiento </a:t>
            </a:r>
            <a:r>
              <a:rPr sz="1400" b="1" dirty="0">
                <a:latin typeface="Calibri"/>
                <a:cs typeface="Calibri"/>
              </a:rPr>
              <a:t>y </a:t>
            </a:r>
            <a:r>
              <a:rPr sz="1400" b="1" spc="-5" dirty="0">
                <a:latin typeface="Calibri"/>
                <a:cs typeface="Calibri"/>
              </a:rPr>
              <a:t>nivelación </a:t>
            </a:r>
            <a:r>
              <a:rPr sz="1400" b="1" dirty="0">
                <a:latin typeface="Calibri"/>
                <a:cs typeface="Calibri"/>
              </a:rPr>
              <a:t>a </a:t>
            </a:r>
            <a:r>
              <a:rPr sz="1400" b="1" spc="-5" dirty="0">
                <a:latin typeface="Calibri"/>
                <a:cs typeface="Calibri"/>
              </a:rPr>
              <a:t>estudiantes </a:t>
            </a:r>
            <a:r>
              <a:rPr sz="1400" b="1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Renán Elías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Olivera</a:t>
            </a:r>
            <a:endParaRPr sz="140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alibri"/>
                <a:cs typeface="Calibri"/>
              </a:rPr>
              <a:t>(Comunicación)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3845" y="439420"/>
            <a:ext cx="1102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Anexo </a:t>
            </a:r>
            <a:r>
              <a:rPr sz="1800" dirty="0"/>
              <a:t>4</a:t>
            </a:r>
            <a:r>
              <a:rPr sz="1800" spc="-65" dirty="0"/>
              <a:t> </a:t>
            </a:r>
            <a:r>
              <a:rPr sz="1800" spc="-5" dirty="0"/>
              <a:t>(ii)</a:t>
            </a:r>
            <a:endParaRPr sz="1800"/>
          </a:p>
        </p:txBody>
      </p:sp>
      <p:sp>
        <p:nvSpPr>
          <p:cNvPr id="4" name="object 4"/>
          <p:cNvSpPr/>
          <p:nvPr/>
        </p:nvSpPr>
        <p:spPr>
          <a:xfrm>
            <a:off x="467359" y="2382520"/>
            <a:ext cx="3949700" cy="2550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19320" y="2382520"/>
            <a:ext cx="3947160" cy="2514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 algn="ctr">
              <a:lnSpc>
                <a:spcPts val="3590"/>
              </a:lnSpc>
              <a:spcBef>
                <a:spcPts val="100"/>
              </a:spcBef>
            </a:pPr>
            <a:r>
              <a:rPr dirty="0"/>
              <a:t>Anexo</a:t>
            </a:r>
            <a:r>
              <a:rPr spc="-45" dirty="0"/>
              <a:t> </a:t>
            </a:r>
            <a:r>
              <a:rPr dirty="0"/>
              <a:t>5</a:t>
            </a:r>
          </a:p>
          <a:p>
            <a:pPr marL="71755" algn="ctr">
              <a:lnSpc>
                <a:spcPts val="4190"/>
              </a:lnSpc>
            </a:pPr>
            <a:r>
              <a:rPr sz="3500" spc="-5" dirty="0"/>
              <a:t>Jornadas con Padres </a:t>
            </a:r>
            <a:r>
              <a:rPr sz="3500" dirty="0"/>
              <a:t>de </a:t>
            </a:r>
            <a:r>
              <a:rPr sz="3500" spc="-5" dirty="0"/>
              <a:t>Familia</a:t>
            </a:r>
            <a:r>
              <a:rPr sz="3500" spc="-20" dirty="0"/>
              <a:t> </a:t>
            </a:r>
            <a:r>
              <a:rPr sz="3500" dirty="0"/>
              <a:t>(JpF)</a:t>
            </a:r>
            <a:endParaRPr sz="3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36470" y="439420"/>
            <a:ext cx="461264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5104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</a:t>
            </a:r>
            <a:r>
              <a:rPr sz="1800" b="1" spc="-1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(i)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José Abelardo</a:t>
            </a:r>
            <a:r>
              <a:rPr sz="1400" b="1" spc="-16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Quiñones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90319" y="1592580"/>
            <a:ext cx="6563359" cy="46456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36470" y="439420"/>
            <a:ext cx="4612640" cy="875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5104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 </a:t>
            </a: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(ii)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José Abelardo</a:t>
            </a:r>
            <a:r>
              <a:rPr sz="1400" b="1" spc="-16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Quiñones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43660" y="1544319"/>
            <a:ext cx="6598920" cy="46710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72029" y="439420"/>
            <a:ext cx="4538345" cy="875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</a:t>
            </a:r>
            <a:r>
              <a:rPr sz="1800" b="1" spc="-1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(iii)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Carlos Noriega</a:t>
            </a:r>
            <a:r>
              <a:rPr sz="1400" b="1" spc="-15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Jiménez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59839" y="1485900"/>
            <a:ext cx="6443980" cy="4559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72029" y="439420"/>
            <a:ext cx="4538345" cy="875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574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</a:t>
            </a:r>
            <a:r>
              <a:rPr sz="1800" b="1" spc="-1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(iv)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Carlos Noriega</a:t>
            </a:r>
            <a:r>
              <a:rPr sz="1400" b="1" spc="-15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Jiménez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92860" y="1557019"/>
            <a:ext cx="6558280" cy="46405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72029" y="1432178"/>
            <a:ext cx="45383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Carlos Noriega</a:t>
            </a:r>
            <a:r>
              <a:rPr sz="1400" b="1" spc="-15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Jiménez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93845" y="439420"/>
            <a:ext cx="1101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</a:t>
            </a:r>
            <a:r>
              <a:rPr sz="1800" b="1" spc="-6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(v)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6719" y="2057400"/>
            <a:ext cx="4038600" cy="30276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16779" y="2057400"/>
            <a:ext cx="4036060" cy="30276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7017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6930" y="6477136"/>
            <a:ext cx="716457" cy="303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92451" y="439420"/>
            <a:ext cx="3904615" cy="875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</a:t>
            </a:r>
            <a:r>
              <a:rPr sz="1800" b="1" spc="-1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(vi)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Fe y </a:t>
            </a:r>
            <a:r>
              <a:rPr sz="1400" b="1" spc="-5" dirty="0">
                <a:latin typeface="Calibri"/>
                <a:cs typeface="Calibri"/>
              </a:rPr>
              <a:t>Alegría</a:t>
            </a:r>
            <a:r>
              <a:rPr sz="1400" b="1" spc="-18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77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60500" y="1412239"/>
            <a:ext cx="6223000" cy="4762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8230" y="3281679"/>
            <a:ext cx="6990080" cy="10140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590"/>
              </a:lnSpc>
              <a:spcBef>
                <a:spcPts val="100"/>
              </a:spcBef>
            </a:pPr>
            <a:r>
              <a:rPr dirty="0"/>
              <a:t>Anexo</a:t>
            </a:r>
            <a:r>
              <a:rPr spc="-40" dirty="0"/>
              <a:t> </a:t>
            </a:r>
            <a:r>
              <a:rPr dirty="0"/>
              <a:t>1</a:t>
            </a:r>
          </a:p>
          <a:p>
            <a:pPr algn="ctr">
              <a:lnSpc>
                <a:spcPts val="4190"/>
              </a:lnSpc>
            </a:pPr>
            <a:r>
              <a:rPr sz="3500" spc="-5" dirty="0"/>
              <a:t>Desarrollo </a:t>
            </a:r>
            <a:r>
              <a:rPr sz="3500" dirty="0"/>
              <a:t>de Sesiones</a:t>
            </a:r>
            <a:r>
              <a:rPr sz="3500" spc="-10" dirty="0"/>
              <a:t> </a:t>
            </a:r>
            <a:r>
              <a:rPr sz="3500" spc="-5" dirty="0"/>
              <a:t>Demostrativas</a:t>
            </a:r>
            <a:endParaRPr sz="3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92451" y="439420"/>
            <a:ext cx="3904615" cy="100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 </a:t>
            </a: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(vii)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Fe y </a:t>
            </a:r>
            <a:r>
              <a:rPr sz="1400" b="1" spc="-5" dirty="0">
                <a:latin typeface="Calibri"/>
                <a:cs typeface="Calibri"/>
              </a:rPr>
              <a:t>Alegría</a:t>
            </a:r>
            <a:r>
              <a:rPr sz="1400" b="1" spc="-18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77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04619" y="1643379"/>
            <a:ext cx="6047739" cy="446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6930" y="6477136"/>
            <a:ext cx="716457" cy="303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92451" y="439420"/>
            <a:ext cx="3904615" cy="100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</a:t>
            </a:r>
            <a:r>
              <a:rPr sz="1800" b="1" spc="-1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(viii)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Fe y </a:t>
            </a:r>
            <a:r>
              <a:rPr sz="1400" b="1" spc="-5" dirty="0">
                <a:latin typeface="Calibri"/>
                <a:cs typeface="Calibri"/>
              </a:rPr>
              <a:t>Alegría</a:t>
            </a:r>
            <a:r>
              <a:rPr sz="1400" b="1" spc="-18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77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11300" y="1625600"/>
            <a:ext cx="6121400" cy="46405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92451" y="1579816"/>
            <a:ext cx="390397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Fe y </a:t>
            </a:r>
            <a:r>
              <a:rPr sz="1400" b="1" spc="-10" dirty="0">
                <a:latin typeface="Calibri"/>
                <a:cs typeface="Calibri"/>
              </a:rPr>
              <a:t>Alegría</a:t>
            </a:r>
            <a:r>
              <a:rPr sz="1400" b="1" spc="-16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77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8826" y="439420"/>
            <a:ext cx="1151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</a:t>
            </a:r>
            <a:r>
              <a:rPr sz="1800" b="1" spc="-75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(ix)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7359" y="2108200"/>
            <a:ext cx="3901440" cy="29235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75200" y="2108200"/>
            <a:ext cx="3901440" cy="29235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94889" y="439420"/>
            <a:ext cx="4493895" cy="875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6375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 (x)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José Carlos</a:t>
            </a:r>
            <a:r>
              <a:rPr sz="1400" b="1" spc="-14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Mariátegui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43000" y="1536700"/>
            <a:ext cx="6802120" cy="4813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94889" y="439420"/>
            <a:ext cx="4493895" cy="947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</a:t>
            </a:r>
            <a:r>
              <a:rPr sz="1800" b="1" spc="-1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(xi)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José Carlos</a:t>
            </a:r>
            <a:r>
              <a:rPr sz="1400" b="1" spc="-14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Mariátegui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49680" y="1600200"/>
            <a:ext cx="6588759" cy="4660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94889" y="439420"/>
            <a:ext cx="4493895" cy="947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835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 </a:t>
            </a:r>
            <a:r>
              <a:rPr sz="1800" b="1" spc="-10" dirty="0">
                <a:solidFill>
                  <a:srgbClr val="3B6934"/>
                </a:solidFill>
                <a:latin typeface="Calibri"/>
                <a:cs typeface="Calibri"/>
              </a:rPr>
              <a:t>(xii)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José Carlos</a:t>
            </a:r>
            <a:r>
              <a:rPr sz="1400" b="1" spc="-14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Mariátegui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75739" y="1503680"/>
            <a:ext cx="6659880" cy="4711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94889" y="439420"/>
            <a:ext cx="4493895" cy="947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5104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</a:t>
            </a:r>
            <a:r>
              <a:rPr sz="1800" b="1" spc="-1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(xiii)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José Carlos</a:t>
            </a:r>
            <a:r>
              <a:rPr sz="1400" b="1" spc="-14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Mariátegui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43120" y="2059939"/>
            <a:ext cx="4064000" cy="3048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6240" y="1879600"/>
            <a:ext cx="4041140" cy="3695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16150" y="439420"/>
            <a:ext cx="4649470" cy="947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</a:t>
            </a:r>
            <a:r>
              <a:rPr sz="1800" b="1" spc="-1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(xiv)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Raúl </a:t>
            </a:r>
            <a:r>
              <a:rPr sz="1400" b="1" spc="-5" dirty="0">
                <a:latin typeface="Calibri"/>
                <a:cs typeface="Calibri"/>
              </a:rPr>
              <a:t>Porras</a:t>
            </a:r>
            <a:r>
              <a:rPr sz="1400" b="1" spc="-15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Barrenechea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7960" y="1577339"/>
            <a:ext cx="6228079" cy="4406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97939" y="1714500"/>
            <a:ext cx="6492240" cy="4592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16150" y="439420"/>
            <a:ext cx="4649470" cy="947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 </a:t>
            </a: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(xv)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Raúl </a:t>
            </a:r>
            <a:r>
              <a:rPr sz="1400" b="1" spc="-5" dirty="0">
                <a:latin typeface="Calibri"/>
                <a:cs typeface="Calibri"/>
              </a:rPr>
              <a:t>Porras</a:t>
            </a:r>
            <a:r>
              <a:rPr sz="1400" b="1" spc="-15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Barrenechea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39010" y="439420"/>
            <a:ext cx="4603750" cy="947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</a:t>
            </a:r>
            <a:r>
              <a:rPr sz="1800" b="1" spc="-1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(xvi)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María </a:t>
            </a:r>
            <a:r>
              <a:rPr sz="1400" b="1" dirty="0">
                <a:latin typeface="Calibri"/>
                <a:cs typeface="Calibri"/>
              </a:rPr>
              <a:t>Parado de</a:t>
            </a:r>
            <a:r>
              <a:rPr sz="1400" b="1" spc="-21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Bellido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93519" y="1658619"/>
            <a:ext cx="6301740" cy="45770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7017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6930" y="6477136"/>
            <a:ext cx="716457" cy="303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95170" y="1569148"/>
            <a:ext cx="509524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Desarrollo </a:t>
            </a:r>
            <a:r>
              <a:rPr sz="1400" b="1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sesiones demostrativa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José Abelardo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Quiñonez</a:t>
            </a:r>
            <a:endParaRPr sz="140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alibri"/>
                <a:cs typeface="Calibri"/>
              </a:rPr>
              <a:t>(Matemática)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22039" y="439420"/>
            <a:ext cx="1046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1</a:t>
            </a:r>
            <a:r>
              <a:rPr sz="1800" b="1" spc="-9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(i)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2900" y="2293620"/>
            <a:ext cx="4084320" cy="27203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31079" y="2293620"/>
            <a:ext cx="3990339" cy="27203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98132" y="6578600"/>
            <a:ext cx="10287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sz="800" dirty="0">
                <a:solidFill>
                  <a:srgbClr val="7E7E7E"/>
                </a:solidFill>
                <a:latin typeface="Calibri"/>
                <a:cs typeface="Calibri"/>
              </a:rPr>
              <a:t>4</a:t>
            </a:fld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39010" y="439420"/>
            <a:ext cx="4603750" cy="947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</a:t>
            </a: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 (xvii)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María </a:t>
            </a:r>
            <a:r>
              <a:rPr sz="1400" b="1" dirty="0">
                <a:latin typeface="Calibri"/>
                <a:cs typeface="Calibri"/>
              </a:rPr>
              <a:t>Parado de</a:t>
            </a:r>
            <a:r>
              <a:rPr sz="1400" b="1" spc="-21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Bellido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46860" y="1551939"/>
            <a:ext cx="6443979" cy="4584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39010" y="1724278"/>
            <a:ext cx="4603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María </a:t>
            </a:r>
            <a:r>
              <a:rPr sz="1400" b="1" dirty="0">
                <a:latin typeface="Calibri"/>
                <a:cs typeface="Calibri"/>
              </a:rPr>
              <a:t>Parado de</a:t>
            </a:r>
            <a:r>
              <a:rPr sz="1400" b="1" spc="-21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Bellido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9225" y="439420"/>
            <a:ext cx="1372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</a:t>
            </a:r>
            <a:r>
              <a:rPr sz="1800" b="1" spc="-55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(xviii)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2579" y="2275839"/>
            <a:ext cx="4028440" cy="3022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0" y="2656839"/>
            <a:ext cx="4262120" cy="2159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77110" y="439420"/>
            <a:ext cx="4530090" cy="947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01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</a:t>
            </a:r>
            <a:r>
              <a:rPr sz="1800" b="1" spc="-1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(xix)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Miguel </a:t>
            </a:r>
            <a:r>
              <a:rPr sz="1400" b="1" dirty="0">
                <a:latin typeface="Calibri"/>
                <a:cs typeface="Calibri"/>
              </a:rPr>
              <a:t>Grau</a:t>
            </a:r>
            <a:r>
              <a:rPr sz="1400" b="1" spc="-16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Seminario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46860" y="1701800"/>
            <a:ext cx="6433820" cy="45516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77110" y="439420"/>
            <a:ext cx="4530090" cy="947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6375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 </a:t>
            </a:r>
            <a:r>
              <a:rPr sz="1800" b="1" spc="-10" dirty="0">
                <a:solidFill>
                  <a:srgbClr val="3B6934"/>
                </a:solidFill>
                <a:latin typeface="Calibri"/>
                <a:cs typeface="Calibri"/>
              </a:rPr>
              <a:t>(xx)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Miguel </a:t>
            </a:r>
            <a:r>
              <a:rPr sz="1400" b="1" dirty="0">
                <a:latin typeface="Calibri"/>
                <a:cs typeface="Calibri"/>
              </a:rPr>
              <a:t>Grau</a:t>
            </a:r>
            <a:r>
              <a:rPr sz="1400" b="1" spc="-16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Seminario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46860" y="1701800"/>
            <a:ext cx="6482079" cy="4584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77110" y="439420"/>
            <a:ext cx="4530090" cy="947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01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</a:t>
            </a:r>
            <a:r>
              <a:rPr sz="1800" b="1" spc="-1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(xxi)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Miguel </a:t>
            </a:r>
            <a:r>
              <a:rPr sz="1400" b="1" dirty="0">
                <a:latin typeface="Calibri"/>
                <a:cs typeface="Calibri"/>
              </a:rPr>
              <a:t>Grau</a:t>
            </a:r>
            <a:r>
              <a:rPr sz="1400" b="1" spc="-16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Seminario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38300" y="1521460"/>
            <a:ext cx="6012180" cy="4508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97404" y="439420"/>
            <a:ext cx="3891915" cy="947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835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</a:t>
            </a:r>
            <a:r>
              <a:rPr sz="1800" b="1" spc="-1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(xxii)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10" dirty="0">
                <a:latin typeface="Calibri"/>
                <a:cs typeface="Calibri"/>
              </a:rPr>
              <a:t>22489</a:t>
            </a:r>
            <a:r>
              <a:rPr sz="1400" b="1" spc="-9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Paracas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23339" y="1529080"/>
            <a:ext cx="6642100" cy="4699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97404" y="439420"/>
            <a:ext cx="3891915" cy="947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5 </a:t>
            </a:r>
            <a:r>
              <a:rPr sz="1800" b="1" spc="-10" dirty="0">
                <a:solidFill>
                  <a:srgbClr val="3B6934"/>
                </a:solidFill>
                <a:latin typeface="Calibri"/>
                <a:cs typeface="Calibri"/>
              </a:rPr>
              <a:t>(xxiii)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400" b="1" dirty="0">
                <a:latin typeface="Calibri"/>
                <a:cs typeface="Calibri"/>
              </a:rPr>
              <a:t>Jornada </a:t>
            </a:r>
            <a:r>
              <a:rPr sz="1400" b="1" spc="-5" dirty="0">
                <a:latin typeface="Calibri"/>
                <a:cs typeface="Calibri"/>
              </a:rPr>
              <a:t>con </a:t>
            </a:r>
            <a:r>
              <a:rPr sz="1400" b="1" dirty="0">
                <a:latin typeface="Calibri"/>
                <a:cs typeface="Calibri"/>
              </a:rPr>
              <a:t>padres de </a:t>
            </a:r>
            <a:r>
              <a:rPr sz="1400" b="1" spc="-5" dirty="0">
                <a:latin typeface="Calibri"/>
                <a:cs typeface="Calibri"/>
              </a:rPr>
              <a:t>familia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10" dirty="0">
                <a:latin typeface="Calibri"/>
                <a:cs typeface="Calibri"/>
              </a:rPr>
              <a:t>22489</a:t>
            </a:r>
            <a:r>
              <a:rPr sz="1400" b="1" spc="-9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Paracas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91639" y="1521460"/>
            <a:ext cx="6121400" cy="45897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5500" y="6035471"/>
            <a:ext cx="1546259" cy="377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4159" y="5966459"/>
            <a:ext cx="141727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88561" y="5999567"/>
            <a:ext cx="886555" cy="4221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060" y="5971540"/>
            <a:ext cx="508000" cy="4565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03120" y="5979159"/>
            <a:ext cx="388619" cy="467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2819" y="619759"/>
            <a:ext cx="4411980" cy="10134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28855" y="676632"/>
            <a:ext cx="1254218" cy="8789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2600" y="1864360"/>
            <a:ext cx="8232902" cy="12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1844039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15920" y="2781300"/>
            <a:ext cx="2880360" cy="19837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5301" y="2993390"/>
            <a:ext cx="4074160" cy="10140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590"/>
              </a:lnSpc>
              <a:spcBef>
                <a:spcPts val="100"/>
              </a:spcBef>
            </a:pPr>
            <a:r>
              <a:rPr dirty="0"/>
              <a:t>Anexo</a:t>
            </a:r>
            <a:r>
              <a:rPr spc="-45" dirty="0"/>
              <a:t> </a:t>
            </a:r>
            <a:r>
              <a:rPr dirty="0"/>
              <a:t>6</a:t>
            </a:r>
          </a:p>
          <a:p>
            <a:pPr algn="ctr">
              <a:lnSpc>
                <a:spcPts val="4190"/>
              </a:lnSpc>
            </a:pPr>
            <a:r>
              <a:rPr sz="3500" dirty="0"/>
              <a:t>Sesiones</a:t>
            </a:r>
            <a:r>
              <a:rPr sz="3500" spc="-50" dirty="0"/>
              <a:t> </a:t>
            </a:r>
            <a:r>
              <a:rPr sz="3500" spc="-10" dirty="0"/>
              <a:t>Compartidas</a:t>
            </a:r>
            <a:endParaRPr sz="35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900" y="116839"/>
            <a:ext cx="949960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22039" y="439420"/>
            <a:ext cx="1046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6</a:t>
            </a:r>
            <a:r>
              <a:rPr sz="1800" b="1" spc="-9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(i)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46020" y="1642109"/>
            <a:ext cx="41554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Visita </a:t>
            </a:r>
            <a:r>
              <a:rPr sz="1400" b="1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sesiones compartidas en </a:t>
            </a:r>
            <a:r>
              <a:rPr sz="1400" b="1" dirty="0">
                <a:latin typeface="Calibri"/>
                <a:cs typeface="Calibri"/>
              </a:rPr>
              <a:t>la IE </a:t>
            </a:r>
            <a:r>
              <a:rPr sz="1400" b="1" spc="-5" dirty="0">
                <a:latin typeface="Calibri"/>
                <a:cs typeface="Calibri"/>
              </a:rPr>
              <a:t>Bandera </a:t>
            </a:r>
            <a:r>
              <a:rPr sz="1400" b="1" dirty="0">
                <a:latin typeface="Calibri"/>
                <a:cs typeface="Calibri"/>
              </a:rPr>
              <a:t>del</a:t>
            </a:r>
            <a:r>
              <a:rPr sz="1400" b="1" spc="-7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Perú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4959" y="2349500"/>
            <a:ext cx="4145279" cy="31089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83759" y="2349500"/>
            <a:ext cx="4145280" cy="31089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53589" y="1478216"/>
            <a:ext cx="4977130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Desarrollo </a:t>
            </a:r>
            <a:r>
              <a:rPr sz="1400" b="1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sesiones demostrativa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José Carlos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Mariátegui</a:t>
            </a:r>
            <a:endParaRPr sz="1400">
              <a:latin typeface="Calibri"/>
              <a:cs typeface="Calibri"/>
            </a:endParaRPr>
          </a:p>
          <a:p>
            <a:pPr marL="5080"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alibri"/>
                <a:cs typeface="Calibri"/>
              </a:rPr>
              <a:t>(Matemática)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93845" y="439420"/>
            <a:ext cx="1102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1</a:t>
            </a:r>
            <a:r>
              <a:rPr sz="1800" b="1" spc="-65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(ii)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5440" y="2235200"/>
            <a:ext cx="4010660" cy="2921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03420" y="2235200"/>
            <a:ext cx="4488180" cy="2921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98132" y="6578600"/>
            <a:ext cx="10287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sz="800" dirty="0">
                <a:solidFill>
                  <a:srgbClr val="7E7E7E"/>
                </a:solidFill>
                <a:latin typeface="Calibri"/>
                <a:cs typeface="Calibri"/>
              </a:rPr>
              <a:t>5</a:t>
            </a:fld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900" y="116839"/>
            <a:ext cx="949960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93845" y="439420"/>
            <a:ext cx="1102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6</a:t>
            </a:r>
            <a:r>
              <a:rPr sz="1800" b="1" spc="-65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(ii)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75154" y="1508378"/>
            <a:ext cx="5377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Visita </a:t>
            </a:r>
            <a:r>
              <a:rPr sz="1400" b="1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sesiones compartidas en </a:t>
            </a:r>
            <a:r>
              <a:rPr sz="1400" b="1" dirty="0">
                <a:latin typeface="Calibri"/>
                <a:cs typeface="Calibri"/>
              </a:rPr>
              <a:t>la IE </a:t>
            </a:r>
            <a:r>
              <a:rPr sz="1400" b="1" spc="-5" dirty="0">
                <a:latin typeface="Calibri"/>
                <a:cs typeface="Calibri"/>
              </a:rPr>
              <a:t>José Abelardo </a:t>
            </a:r>
            <a:r>
              <a:rPr sz="1400" b="1" dirty="0">
                <a:latin typeface="Calibri"/>
                <a:cs typeface="Calibri"/>
              </a:rPr>
              <a:t>Quiñones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Gonzales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2579" y="2128520"/>
            <a:ext cx="4165600" cy="31241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55820" y="2128520"/>
            <a:ext cx="4165600" cy="31241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900" y="116839"/>
            <a:ext cx="949960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66159" y="439420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6</a:t>
            </a:r>
            <a:r>
              <a:rPr sz="1800" b="1" spc="-75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(iii)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75154" y="1508378"/>
            <a:ext cx="5377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Visita </a:t>
            </a:r>
            <a:r>
              <a:rPr sz="1400" b="1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sesiones compartidas en </a:t>
            </a:r>
            <a:r>
              <a:rPr sz="1400" b="1" dirty="0">
                <a:latin typeface="Calibri"/>
                <a:cs typeface="Calibri"/>
              </a:rPr>
              <a:t>la IE </a:t>
            </a:r>
            <a:r>
              <a:rPr sz="1400" b="1" spc="-5" dirty="0">
                <a:latin typeface="Calibri"/>
                <a:cs typeface="Calibri"/>
              </a:rPr>
              <a:t>José Abelardo </a:t>
            </a:r>
            <a:r>
              <a:rPr sz="1400" b="1" dirty="0">
                <a:latin typeface="Calibri"/>
                <a:cs typeface="Calibri"/>
              </a:rPr>
              <a:t>Quiñones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Gonzales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2579" y="2120900"/>
            <a:ext cx="4178300" cy="31318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3120" y="2120900"/>
            <a:ext cx="4178300" cy="31318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900" y="116839"/>
            <a:ext cx="949960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66159" y="439420"/>
            <a:ext cx="115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6</a:t>
            </a:r>
            <a:r>
              <a:rPr sz="1800" b="1" spc="-9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(iv)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75154" y="1555750"/>
            <a:ext cx="5377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Visita </a:t>
            </a:r>
            <a:r>
              <a:rPr sz="1400" b="1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sesiones compartidas en </a:t>
            </a:r>
            <a:r>
              <a:rPr sz="1400" b="1" dirty="0">
                <a:latin typeface="Calibri"/>
                <a:cs typeface="Calibri"/>
              </a:rPr>
              <a:t>la IE </a:t>
            </a:r>
            <a:r>
              <a:rPr sz="1400" b="1" spc="-5" dirty="0">
                <a:latin typeface="Calibri"/>
                <a:cs typeface="Calibri"/>
              </a:rPr>
              <a:t>José Abelardo </a:t>
            </a:r>
            <a:r>
              <a:rPr sz="1400" b="1" dirty="0">
                <a:latin typeface="Calibri"/>
                <a:cs typeface="Calibri"/>
              </a:rPr>
              <a:t>Quiñones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Gonzales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0040" y="2159000"/>
            <a:ext cx="4188460" cy="3141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35500" y="2159000"/>
            <a:ext cx="4188459" cy="31419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900" y="116839"/>
            <a:ext cx="949960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688335" y="439420"/>
            <a:ext cx="3965575" cy="947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445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6 (v)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350"/>
              </a:spcBef>
            </a:pPr>
            <a:r>
              <a:rPr sz="1400" b="1" spc="-10" dirty="0">
                <a:latin typeface="Calibri"/>
                <a:cs typeface="Calibri"/>
              </a:rPr>
              <a:t>Visita </a:t>
            </a:r>
            <a:r>
              <a:rPr sz="1400" b="1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sesiones compartidas en </a:t>
            </a:r>
            <a:r>
              <a:rPr sz="1400" b="1" dirty="0">
                <a:latin typeface="Calibri"/>
                <a:cs typeface="Calibri"/>
              </a:rPr>
              <a:t>la IE </a:t>
            </a:r>
            <a:r>
              <a:rPr sz="1400" b="1" spc="-15" dirty="0">
                <a:latin typeface="Calibri"/>
                <a:cs typeface="Calibri"/>
              </a:rPr>
              <a:t>Fe </a:t>
            </a:r>
            <a:r>
              <a:rPr sz="1400" b="1" dirty="0">
                <a:latin typeface="Calibri"/>
                <a:cs typeface="Calibri"/>
              </a:rPr>
              <a:t>y </a:t>
            </a:r>
            <a:r>
              <a:rPr sz="1400" b="1" spc="-10" dirty="0">
                <a:latin typeface="Calibri"/>
                <a:cs typeface="Calibri"/>
              </a:rPr>
              <a:t>Alegría</a:t>
            </a:r>
            <a:r>
              <a:rPr sz="1400" b="1" spc="1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77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67180" y="1628139"/>
            <a:ext cx="6009640" cy="45110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900" y="116839"/>
            <a:ext cx="949960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66159" y="439420"/>
            <a:ext cx="115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6</a:t>
            </a:r>
            <a:r>
              <a:rPr sz="1800" b="1" spc="-85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(vi)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88335" y="1508378"/>
            <a:ext cx="39655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Visita </a:t>
            </a:r>
            <a:r>
              <a:rPr sz="1400" b="1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sesiones compartidas en </a:t>
            </a:r>
            <a:r>
              <a:rPr sz="1400" b="1" dirty="0">
                <a:latin typeface="Calibri"/>
                <a:cs typeface="Calibri"/>
              </a:rPr>
              <a:t>la IE </a:t>
            </a:r>
            <a:r>
              <a:rPr sz="1400" b="1" spc="-15" dirty="0">
                <a:latin typeface="Calibri"/>
                <a:cs typeface="Calibri"/>
              </a:rPr>
              <a:t>Fe </a:t>
            </a:r>
            <a:r>
              <a:rPr sz="1400" b="1" dirty="0">
                <a:latin typeface="Calibri"/>
                <a:cs typeface="Calibri"/>
              </a:rPr>
              <a:t>y </a:t>
            </a:r>
            <a:r>
              <a:rPr sz="1400" b="1" spc="-10" dirty="0">
                <a:latin typeface="Calibri"/>
                <a:cs typeface="Calibri"/>
              </a:rPr>
              <a:t>Alegría</a:t>
            </a:r>
            <a:r>
              <a:rPr sz="1400" b="1" spc="1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77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6240" y="2151379"/>
            <a:ext cx="4097020" cy="3073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71059" y="2151379"/>
            <a:ext cx="4097020" cy="3073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900" y="116839"/>
            <a:ext cx="949960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37965" y="439420"/>
            <a:ext cx="1212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6</a:t>
            </a:r>
            <a:r>
              <a:rPr sz="1800" b="1" spc="-55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(vii)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2229" y="1579816"/>
            <a:ext cx="39935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Visita </a:t>
            </a:r>
            <a:r>
              <a:rPr sz="1400" b="1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sesiones compartidas en </a:t>
            </a:r>
            <a:r>
              <a:rPr sz="1400" b="1" dirty="0">
                <a:latin typeface="Calibri"/>
                <a:cs typeface="Calibri"/>
              </a:rPr>
              <a:t>la IE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Independencia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0679" y="2133600"/>
            <a:ext cx="4122420" cy="30911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71059" y="2133600"/>
            <a:ext cx="4122420" cy="30911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900" y="116839"/>
            <a:ext cx="949960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602229" y="439420"/>
            <a:ext cx="3992879" cy="947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805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6</a:t>
            </a:r>
            <a:r>
              <a:rPr sz="1800" b="1" spc="-1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(viii)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400" b="1" spc="-10" dirty="0">
                <a:latin typeface="Calibri"/>
                <a:cs typeface="Calibri"/>
              </a:rPr>
              <a:t>Visita </a:t>
            </a:r>
            <a:r>
              <a:rPr sz="1400" b="1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sesiones compartidas en </a:t>
            </a:r>
            <a:r>
              <a:rPr sz="1400" b="1" dirty="0">
                <a:latin typeface="Calibri"/>
                <a:cs typeface="Calibri"/>
              </a:rPr>
              <a:t>la IE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Independencia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54100" y="1557019"/>
            <a:ext cx="3426460" cy="45669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63440" y="1557019"/>
            <a:ext cx="3426460" cy="45669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900" y="116839"/>
            <a:ext cx="949960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68826" y="439420"/>
            <a:ext cx="1151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6</a:t>
            </a:r>
            <a:r>
              <a:rPr sz="1800" b="1" spc="-75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(ix)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54910" y="1579816"/>
            <a:ext cx="4286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Visita </a:t>
            </a:r>
            <a:r>
              <a:rPr sz="1400" b="1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sesiones compartidas en </a:t>
            </a:r>
            <a:r>
              <a:rPr sz="1400" b="1" dirty="0">
                <a:latin typeface="Calibri"/>
                <a:cs typeface="Calibri"/>
              </a:rPr>
              <a:t>la IE </a:t>
            </a:r>
            <a:r>
              <a:rPr sz="1400" b="1" spc="-5" dirty="0">
                <a:latin typeface="Calibri"/>
                <a:cs typeface="Calibri"/>
              </a:rPr>
              <a:t>José </a:t>
            </a:r>
            <a:r>
              <a:rPr sz="1400" b="1" dirty="0">
                <a:latin typeface="Calibri"/>
                <a:cs typeface="Calibri"/>
              </a:rPr>
              <a:t>de San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Martin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2579" y="2080260"/>
            <a:ext cx="4180840" cy="3136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0579" y="2080260"/>
            <a:ext cx="4180839" cy="3136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900" y="116839"/>
            <a:ext cx="949960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99970" y="439420"/>
            <a:ext cx="4594860" cy="947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6 (x)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400" b="1" spc="-10" dirty="0">
                <a:latin typeface="Calibri"/>
                <a:cs typeface="Calibri"/>
              </a:rPr>
              <a:t>Visita </a:t>
            </a:r>
            <a:r>
              <a:rPr sz="1400" b="1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sesiones compartidas en </a:t>
            </a:r>
            <a:r>
              <a:rPr sz="1400" b="1" dirty="0">
                <a:latin typeface="Calibri"/>
                <a:cs typeface="Calibri"/>
              </a:rPr>
              <a:t>la IE </a:t>
            </a:r>
            <a:r>
              <a:rPr sz="1400" b="1" spc="-5" dirty="0">
                <a:latin typeface="Calibri"/>
                <a:cs typeface="Calibri"/>
              </a:rPr>
              <a:t>Carlos </a:t>
            </a:r>
            <a:r>
              <a:rPr sz="1400" b="1" spc="-10" dirty="0">
                <a:latin typeface="Calibri"/>
                <a:cs typeface="Calibri"/>
              </a:rPr>
              <a:t>Noriega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Jiménez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4419" y="1625600"/>
            <a:ext cx="3406139" cy="4538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93920" y="1620519"/>
            <a:ext cx="3403600" cy="45389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900" y="116839"/>
            <a:ext cx="949960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96384" y="439420"/>
            <a:ext cx="1097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6</a:t>
            </a:r>
            <a:r>
              <a:rPr sz="1800" b="1" spc="-65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(x)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93010" y="1579816"/>
            <a:ext cx="42113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Visita </a:t>
            </a:r>
            <a:r>
              <a:rPr sz="1400" b="1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sesiones compartidas en </a:t>
            </a:r>
            <a:r>
              <a:rPr sz="1400" b="1" dirty="0">
                <a:latin typeface="Calibri"/>
                <a:cs typeface="Calibri"/>
              </a:rPr>
              <a:t>la IE </a:t>
            </a:r>
            <a:r>
              <a:rPr sz="1400" b="1" spc="-10" dirty="0">
                <a:latin typeface="Calibri"/>
                <a:cs typeface="Calibri"/>
              </a:rPr>
              <a:t>Beatita </a:t>
            </a:r>
            <a:r>
              <a:rPr sz="1400" b="1" dirty="0">
                <a:latin typeface="Calibri"/>
                <a:cs typeface="Calibri"/>
              </a:rPr>
              <a:t>de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Humay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0840" y="2151379"/>
            <a:ext cx="4130040" cy="3098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3120" y="2120900"/>
            <a:ext cx="4173220" cy="31292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90750" y="439420"/>
            <a:ext cx="4704080" cy="113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574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1</a:t>
            </a: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 (iii)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350"/>
              </a:spcBef>
            </a:pPr>
            <a:r>
              <a:rPr sz="1400" b="1" spc="-5" dirty="0">
                <a:latin typeface="Calibri"/>
                <a:cs typeface="Calibri"/>
              </a:rPr>
              <a:t>Desarrollo </a:t>
            </a:r>
            <a:r>
              <a:rPr sz="1400" b="1" spc="5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sesiones demostrativa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José </a:t>
            </a:r>
            <a:r>
              <a:rPr sz="1400" b="1" spc="5" dirty="0">
                <a:latin typeface="Calibri"/>
                <a:cs typeface="Calibri"/>
              </a:rPr>
              <a:t>de </a:t>
            </a:r>
            <a:r>
              <a:rPr sz="1400" b="1" dirty="0">
                <a:latin typeface="Calibri"/>
                <a:cs typeface="Calibri"/>
              </a:rPr>
              <a:t>San</a:t>
            </a:r>
            <a:r>
              <a:rPr sz="1400" b="1" spc="-9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Martin</a:t>
            </a:r>
            <a:endParaRPr sz="1400">
              <a:latin typeface="Calibri"/>
              <a:cs typeface="Calibri"/>
            </a:endParaRPr>
          </a:p>
          <a:p>
            <a:pPr marL="3810" algn="ctr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(Matemática)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55139" y="1772919"/>
            <a:ext cx="5778500" cy="37490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8132" y="6578600"/>
            <a:ext cx="10287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sz="800" dirty="0">
                <a:solidFill>
                  <a:srgbClr val="7E7E7E"/>
                </a:solidFill>
                <a:latin typeface="Calibri"/>
                <a:cs typeface="Calibri"/>
              </a:rPr>
              <a:t>6</a:t>
            </a:fld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3700" y="2993390"/>
            <a:ext cx="5812155" cy="10140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ts val="3590"/>
              </a:lnSpc>
              <a:spcBef>
                <a:spcPts val="100"/>
              </a:spcBef>
            </a:pPr>
            <a:r>
              <a:rPr dirty="0"/>
              <a:t>Anexo</a:t>
            </a:r>
            <a:r>
              <a:rPr spc="-40" dirty="0"/>
              <a:t> </a:t>
            </a:r>
            <a:r>
              <a:rPr dirty="0"/>
              <a:t>7</a:t>
            </a:r>
          </a:p>
          <a:p>
            <a:pPr algn="ctr">
              <a:lnSpc>
                <a:spcPts val="4190"/>
              </a:lnSpc>
            </a:pPr>
            <a:r>
              <a:rPr sz="3500" spc="-5" dirty="0"/>
              <a:t>Círculos Interaprendizaje</a:t>
            </a:r>
            <a:r>
              <a:rPr sz="3500" spc="-25" dirty="0"/>
              <a:t> </a:t>
            </a:r>
            <a:r>
              <a:rPr sz="3500" dirty="0"/>
              <a:t>(CIAs)</a:t>
            </a:r>
            <a:endParaRPr sz="35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900" y="116839"/>
            <a:ext cx="949960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46626" y="439420"/>
            <a:ext cx="796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</a:t>
            </a:r>
            <a:r>
              <a:rPr sz="1800" b="1" spc="-8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78810" y="1667827"/>
            <a:ext cx="37858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Circulo interaprendizaje </a:t>
            </a:r>
            <a:r>
              <a:rPr sz="1400" b="1" spc="-5" dirty="0">
                <a:latin typeface="Calibri"/>
                <a:cs typeface="Calibri"/>
              </a:rPr>
              <a:t>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Renán Elías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15" dirty="0">
                <a:latin typeface="Calibri"/>
                <a:cs typeface="Calibri"/>
              </a:rPr>
              <a:t>Olivera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43120" y="2489200"/>
            <a:ext cx="4097020" cy="2667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2579" y="2280920"/>
            <a:ext cx="4218940" cy="31648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0032" y="6578600"/>
            <a:ext cx="1270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60"/>
              </a:lnSpc>
            </a:pPr>
            <a:r>
              <a:rPr sz="800" spc="-10" dirty="0">
                <a:solidFill>
                  <a:srgbClr val="7E7E7E"/>
                </a:solidFill>
                <a:latin typeface="Calibri"/>
                <a:cs typeface="Calibri"/>
              </a:rPr>
              <a:t>61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5500" y="6035471"/>
            <a:ext cx="1546259" cy="377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4159" y="5966459"/>
            <a:ext cx="141727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88561" y="5999567"/>
            <a:ext cx="886555" cy="4221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060" y="5971540"/>
            <a:ext cx="508000" cy="4565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03120" y="5979159"/>
            <a:ext cx="388619" cy="467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2819" y="619759"/>
            <a:ext cx="4411980" cy="10134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28855" y="676632"/>
            <a:ext cx="1254218" cy="8789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2600" y="1864360"/>
            <a:ext cx="8232902" cy="12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1844039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00020" y="2997200"/>
            <a:ext cx="3139439" cy="15849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590"/>
              </a:lnSpc>
              <a:spcBef>
                <a:spcPts val="100"/>
              </a:spcBef>
            </a:pPr>
            <a:r>
              <a:rPr dirty="0"/>
              <a:t>Anexo</a:t>
            </a:r>
            <a:r>
              <a:rPr spc="-40" dirty="0"/>
              <a:t> </a:t>
            </a:r>
            <a:r>
              <a:rPr dirty="0"/>
              <a:t>8</a:t>
            </a:r>
          </a:p>
          <a:p>
            <a:pPr algn="ctr">
              <a:lnSpc>
                <a:spcPts val="4190"/>
              </a:lnSpc>
            </a:pPr>
            <a:r>
              <a:rPr sz="3500" spc="-5" dirty="0"/>
              <a:t>Visitas </a:t>
            </a:r>
            <a:r>
              <a:rPr sz="3500" dirty="0"/>
              <a:t>de</a:t>
            </a:r>
            <a:r>
              <a:rPr sz="3500" spc="-45" dirty="0"/>
              <a:t> </a:t>
            </a:r>
            <a:r>
              <a:rPr sz="3500" spc="-5" dirty="0"/>
              <a:t>acompañamiento</a:t>
            </a:r>
            <a:endParaRPr sz="35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68418" y="153431"/>
            <a:ext cx="806767" cy="56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1980" y="116839"/>
            <a:ext cx="1305559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47289" y="439420"/>
            <a:ext cx="4303395" cy="947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8</a:t>
            </a:r>
            <a:r>
              <a:rPr sz="1800" b="1" spc="-1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(i)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400" b="1" spc="-10" dirty="0">
                <a:latin typeface="Calibri"/>
                <a:cs typeface="Calibri"/>
              </a:rPr>
              <a:t>Visitas </a:t>
            </a:r>
            <a:r>
              <a:rPr sz="1400" b="1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acompañamiento en la </a:t>
            </a:r>
            <a:r>
              <a:rPr sz="1400" b="1" dirty="0">
                <a:latin typeface="Calibri"/>
                <a:cs typeface="Calibri"/>
              </a:rPr>
              <a:t>IE Juan </a:t>
            </a:r>
            <a:r>
              <a:rPr sz="1400" b="1" spc="-15" dirty="0">
                <a:latin typeface="Calibri"/>
                <a:cs typeface="Calibri"/>
              </a:rPr>
              <a:t>Velasco</a:t>
            </a:r>
            <a:r>
              <a:rPr sz="1400" b="1" spc="-8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Alvarado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5060" y="1701800"/>
            <a:ext cx="3322320" cy="44272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06620" y="1701800"/>
            <a:ext cx="3322320" cy="44272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68418" y="153431"/>
            <a:ext cx="806767" cy="56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1980" y="116839"/>
            <a:ext cx="1305559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673604" y="439420"/>
            <a:ext cx="3742690" cy="947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025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8</a:t>
            </a: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 (ii)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400" b="1" spc="-10" dirty="0">
                <a:latin typeface="Calibri"/>
                <a:cs typeface="Calibri"/>
              </a:rPr>
              <a:t>Visitas </a:t>
            </a:r>
            <a:r>
              <a:rPr sz="1400" b="1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acompañamiento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15" dirty="0">
                <a:latin typeface="Calibri"/>
                <a:cs typeface="Calibri"/>
              </a:rPr>
              <a:t>Fe </a:t>
            </a:r>
            <a:r>
              <a:rPr sz="1400" b="1" dirty="0">
                <a:latin typeface="Calibri"/>
                <a:cs typeface="Calibri"/>
              </a:rPr>
              <a:t>y </a:t>
            </a:r>
            <a:r>
              <a:rPr sz="1400" b="1" spc="-5" dirty="0">
                <a:latin typeface="Calibri"/>
                <a:cs typeface="Calibri"/>
              </a:rPr>
              <a:t>Alegría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77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75739" y="1567180"/>
            <a:ext cx="6228080" cy="46710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65</a:t>
            </a:fld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68418" y="153431"/>
            <a:ext cx="806767" cy="56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1980" y="116839"/>
            <a:ext cx="1305559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8710" y="439420"/>
            <a:ext cx="4330700" cy="947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8</a:t>
            </a:r>
            <a:r>
              <a:rPr sz="1800" b="1" spc="-1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(iii)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400" b="1" spc="-10" dirty="0">
                <a:latin typeface="Calibri"/>
                <a:cs typeface="Calibri"/>
              </a:rPr>
              <a:t>Visitas </a:t>
            </a:r>
            <a:r>
              <a:rPr sz="1400" b="1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acompañamiento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José Carlos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Mariátegui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43939" y="1628139"/>
            <a:ext cx="3401059" cy="45364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99000" y="1628139"/>
            <a:ext cx="3401059" cy="45364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66</a:t>
            </a:fld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68418" y="153431"/>
            <a:ext cx="806767" cy="56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1980" y="116839"/>
            <a:ext cx="1305559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604770" y="439420"/>
            <a:ext cx="3838575" cy="947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8</a:t>
            </a:r>
            <a:r>
              <a:rPr sz="1800" b="1" spc="-1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(iv)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400" b="1" spc="-10" dirty="0">
                <a:latin typeface="Calibri"/>
                <a:cs typeface="Calibri"/>
              </a:rPr>
              <a:t>Visitas </a:t>
            </a:r>
            <a:r>
              <a:rPr sz="1400" b="1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acompañamiento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José </a:t>
            </a:r>
            <a:r>
              <a:rPr sz="1400" b="1" dirty="0">
                <a:latin typeface="Calibri"/>
                <a:cs typeface="Calibri"/>
              </a:rPr>
              <a:t>San</a:t>
            </a:r>
            <a:r>
              <a:rPr sz="1400" b="1" spc="-8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Martín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09980" y="1643379"/>
            <a:ext cx="3390900" cy="4521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43120" y="1643379"/>
            <a:ext cx="3390900" cy="4521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dirty="0"/>
              <a:t>67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97710" y="1457578"/>
            <a:ext cx="508698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Desarrollo </a:t>
            </a:r>
            <a:r>
              <a:rPr sz="1400" b="1" spc="5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sesiones demostrativa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María </a:t>
            </a:r>
            <a:r>
              <a:rPr sz="1400" b="1" dirty="0">
                <a:latin typeface="Calibri"/>
                <a:cs typeface="Calibri"/>
              </a:rPr>
              <a:t>Parado de</a:t>
            </a:r>
            <a:r>
              <a:rPr sz="1400" b="1" spc="-8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Bellido</a:t>
            </a:r>
            <a:endParaRPr sz="1400">
              <a:latin typeface="Calibri"/>
              <a:cs typeface="Calibri"/>
            </a:endParaRPr>
          </a:p>
          <a:p>
            <a:pPr marL="6350" algn="ctr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(Matemática)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6159" y="439420"/>
            <a:ext cx="1156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1</a:t>
            </a:r>
            <a:r>
              <a:rPr sz="1800" b="1" spc="-80" dirty="0">
                <a:solidFill>
                  <a:srgbClr val="3B6934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(iv)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7179" y="2247900"/>
            <a:ext cx="3876040" cy="29819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27220" y="2247900"/>
            <a:ext cx="4394200" cy="29819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98132" y="6578600"/>
            <a:ext cx="10287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sz="800" dirty="0">
                <a:solidFill>
                  <a:srgbClr val="7E7E7E"/>
                </a:solidFill>
                <a:latin typeface="Calibri"/>
                <a:cs typeface="Calibri"/>
              </a:rPr>
              <a:t>7</a:t>
            </a:fld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8319" y="6489700"/>
            <a:ext cx="795356" cy="2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391" y="6477611"/>
            <a:ext cx="710615" cy="299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54320" y="64414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6441440"/>
            <a:ext cx="330200" cy="368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480" y="116839"/>
            <a:ext cx="136652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1599" y="153431"/>
            <a:ext cx="806767" cy="565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59" y="835660"/>
            <a:ext cx="7993380" cy="0"/>
          </a:xfrm>
          <a:custGeom>
            <a:avLst/>
            <a:gdLst/>
            <a:ahLst/>
            <a:cxnLst/>
            <a:rect l="l" t="t" r="r" b="b"/>
            <a:pathLst>
              <a:path w="7993380">
                <a:moveTo>
                  <a:pt x="0" y="0"/>
                </a:moveTo>
                <a:lnTo>
                  <a:pt x="7992872" y="0"/>
                </a:lnTo>
              </a:path>
            </a:pathLst>
          </a:custGeom>
          <a:ln w="10160">
            <a:solidFill>
              <a:srgbClr val="3143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80589" y="439420"/>
            <a:ext cx="4724400" cy="1190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835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6934"/>
                </a:solidFill>
                <a:latin typeface="Calibri"/>
                <a:cs typeface="Calibri"/>
              </a:rPr>
              <a:t>Anexo </a:t>
            </a:r>
            <a:r>
              <a:rPr sz="1800" b="1" dirty="0">
                <a:solidFill>
                  <a:srgbClr val="3B6934"/>
                </a:solidFill>
                <a:latin typeface="Calibri"/>
                <a:cs typeface="Calibri"/>
              </a:rPr>
              <a:t>1 (v)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alibri"/>
                <a:cs typeface="Calibri"/>
              </a:rPr>
              <a:t>Desarrollo </a:t>
            </a:r>
            <a:r>
              <a:rPr sz="1400" b="1" spc="5" dirty="0">
                <a:latin typeface="Calibri"/>
                <a:cs typeface="Calibri"/>
              </a:rPr>
              <a:t>de </a:t>
            </a:r>
            <a:r>
              <a:rPr sz="1400" b="1" spc="-5" dirty="0">
                <a:latin typeface="Calibri"/>
                <a:cs typeface="Calibri"/>
              </a:rPr>
              <a:t>sesiones demostrativa en la </a:t>
            </a:r>
            <a:r>
              <a:rPr sz="1400" b="1" dirty="0">
                <a:latin typeface="Calibri"/>
                <a:cs typeface="Calibri"/>
              </a:rPr>
              <a:t>IE </a:t>
            </a:r>
            <a:r>
              <a:rPr sz="1400" b="1" spc="-5" dirty="0">
                <a:latin typeface="Calibri"/>
                <a:cs typeface="Calibri"/>
              </a:rPr>
              <a:t>Renan Elías</a:t>
            </a:r>
            <a:r>
              <a:rPr sz="1400" b="1" spc="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Olivera</a:t>
            </a:r>
            <a:endParaRPr sz="140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(Matemática)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8819" y="1866900"/>
            <a:ext cx="7650480" cy="34340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8132" y="6578600"/>
            <a:ext cx="10287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860"/>
              </a:lnSpc>
            </a:pPr>
            <a:fld id="{81D60167-4931-47E6-BA6A-407CBD079E47}" type="slidenum">
              <a:rPr sz="800" dirty="0">
                <a:solidFill>
                  <a:srgbClr val="7E7E7E"/>
                </a:solidFill>
                <a:latin typeface="Calibri"/>
                <a:cs typeface="Calibri"/>
              </a:rPr>
              <a:t>8</a:t>
            </a:fld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330" y="3281679"/>
            <a:ext cx="6654800" cy="10140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590"/>
              </a:lnSpc>
              <a:spcBef>
                <a:spcPts val="100"/>
              </a:spcBef>
            </a:pPr>
            <a:r>
              <a:rPr dirty="0"/>
              <a:t>Anexo</a:t>
            </a:r>
            <a:r>
              <a:rPr spc="-40" dirty="0"/>
              <a:t> </a:t>
            </a:r>
            <a:r>
              <a:rPr dirty="0"/>
              <a:t>2</a:t>
            </a:r>
          </a:p>
          <a:p>
            <a:pPr algn="ctr">
              <a:lnSpc>
                <a:spcPts val="4190"/>
              </a:lnSpc>
            </a:pPr>
            <a:r>
              <a:rPr sz="3500" spc="-5" dirty="0"/>
              <a:t>Desarrollo </a:t>
            </a:r>
            <a:r>
              <a:rPr sz="3500" dirty="0"/>
              <a:t>de Sesiones</a:t>
            </a:r>
            <a:r>
              <a:rPr sz="3500" spc="10" dirty="0"/>
              <a:t> </a:t>
            </a:r>
            <a:r>
              <a:rPr sz="3500" spc="-10" dirty="0"/>
              <a:t>Compartidas</a:t>
            </a:r>
            <a:endParaRPr sz="3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1036</Words>
  <Application>Microsoft Office PowerPoint</Application>
  <PresentationFormat>Presentación en pantalla (4:3)</PresentationFormat>
  <Paragraphs>238</Paragraphs>
  <Slides>67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70" baseType="lpstr">
      <vt:lpstr>Calibri</vt:lpstr>
      <vt:lpstr>Times New Roman</vt:lpstr>
      <vt:lpstr>Office Theme</vt:lpstr>
      <vt:lpstr>Presentación de PowerPoint</vt:lpstr>
      <vt:lpstr>Presentación de PowerPoint</vt:lpstr>
      <vt:lpstr>Anexo 1 Desarrollo de Sesiones Demostrativas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Anexo 2 Desarrollo de Sesiones Compartidas</vt:lpstr>
      <vt:lpstr>Presentación de PowerPoint</vt:lpstr>
      <vt:lpstr>Presentación de PowerPoint</vt:lpstr>
      <vt:lpstr>Presentación de PowerPoint</vt:lpstr>
      <vt:lpstr>Presentación de PowerPoint</vt:lpstr>
      <vt:lpstr>Anexo 3 Círculos de Interaprendizaje (CIAs)</vt:lpstr>
      <vt:lpstr>Presentación de PowerPoint</vt:lpstr>
      <vt:lpstr>Presentación de PowerPoint</vt:lpstr>
      <vt:lpstr>Presentación de PowerPoint</vt:lpstr>
      <vt:lpstr>Anexo 3 (iv)</vt:lpstr>
      <vt:lpstr>Anexo 3 (v)</vt:lpstr>
      <vt:lpstr>Anexo 4 Reforzamiento y nivelación a estudiantes</vt:lpstr>
      <vt:lpstr>Presentación de PowerPoint</vt:lpstr>
      <vt:lpstr>Anexo 4 (ii)</vt:lpstr>
      <vt:lpstr>Anexo 5 Jornadas con Padres de Familia (JpF)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Anexo 6 Sesiones Compartidas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Anexo 7 Círculos Interaprendizaje (CIAs)</vt:lpstr>
      <vt:lpstr>Presentación de PowerPoint</vt:lpstr>
      <vt:lpstr>Presentación de PowerPoint</vt:lpstr>
      <vt:lpstr>Anexo 8 Visitas de acompañamiento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adm</dc:creator>
  <cp:lastModifiedBy>CCD03</cp:lastModifiedBy>
  <cp:revision>1</cp:revision>
  <dcterms:created xsi:type="dcterms:W3CDTF">2019-08-19T19:33:06Z</dcterms:created>
  <dcterms:modified xsi:type="dcterms:W3CDTF">2019-08-19T19:34:00Z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2019-07-04T00:00:00Z</vt:filetime>
  </property>
  <property fmtid="{D5CDD505-2E9C-101B-9397-08002B2CF9AE}" pid="3" name="Creator">
    <vt:lpwstr>Microsoft® PowerPoint® para Office 365</vt:lpwstr>
  </property>
  <property fmtid="{D5CDD505-2E9C-101B-9397-08002B2CF9AE}" pid="4" name="LastSaved">
    <vt:filetime>2019-08-19T00:00:00Z</vt:filetime>
  </property>
</Properties>
</file>